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75" r:id="rId2"/>
    <p:sldId id="276" r:id="rId3"/>
    <p:sldId id="271" r:id="rId4"/>
    <p:sldId id="270" r:id="rId5"/>
    <p:sldId id="260" r:id="rId6"/>
  </p:sldIdLst>
  <p:sldSz cx="9144000" cy="5143500" type="screen16x9"/>
  <p:notesSz cx="6858000" cy="9144000"/>
  <p:embeddedFontLst>
    <p:embeddedFont>
      <p:font typeface="Arial Narrow" panose="020B0604020202020204" pitchFamily="34" charset="0"/>
      <p:regular r:id="rId8"/>
      <p:bold r:id="rId9"/>
      <p:italic r:id="rId10"/>
      <p:bold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mbria Math" panose="02040503050406030204" pitchFamily="18" charset="0"/>
      <p:regular r:id="rId16"/>
    </p:embeddedFont>
    <p:embeddedFont>
      <p:font typeface="Hiragino Kaku Gothic Pro W3" panose="020B0300000000000000" pitchFamily="34" charset="-128"/>
      <p:regular r:id="rId17"/>
    </p:embeddedFont>
    <p:embeddedFont>
      <p:font typeface="Inter" panose="02000503000000020004" pitchFamily="2" charset="0"/>
      <p:regular r:id="rId18"/>
      <p:bold r:id="rId19"/>
      <p:italic r:id="rId20"/>
      <p:boldItalic r:id="rId21"/>
    </p:embeddedFont>
    <p:embeddedFont>
      <p:font typeface="Verdana" panose="020B060403050404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08">
          <p15:clr>
            <a:srgbClr val="A4A3A4"/>
          </p15:clr>
        </p15:guide>
        <p15:guide id="2" pos="1968">
          <p15:clr>
            <a:srgbClr val="A4A3A4"/>
          </p15:clr>
        </p15:guide>
        <p15:guide id="3" orient="horz" pos="756">
          <p15:clr>
            <a:srgbClr val="A4A3A4"/>
          </p15:clr>
        </p15:guide>
        <p15:guide id="4" pos="1728">
          <p15:clr>
            <a:srgbClr val="A4A3A4"/>
          </p15:clr>
        </p15:guide>
        <p15:guide id="5" pos="2016">
          <p15:clr>
            <a:srgbClr val="A4A3A4"/>
          </p15:clr>
        </p15:guide>
        <p15:guide id="6" orient="horz" pos="2244">
          <p15:clr>
            <a:srgbClr val="A4A3A4"/>
          </p15:clr>
        </p15:guide>
        <p15:guide id="7" orient="horz" pos="948">
          <p15:clr>
            <a:srgbClr val="A4A3A4"/>
          </p15:clr>
        </p15:guide>
        <p15:guide id="8" pos="1872">
          <p15:clr>
            <a:srgbClr val="A4A3A4"/>
          </p15:clr>
        </p15:guide>
        <p15:guide id="9" pos="2544">
          <p15:clr>
            <a:srgbClr val="A4A3A4"/>
          </p15:clr>
        </p15:guide>
        <p15:guide id="10" orient="horz" pos="2100">
          <p15:clr>
            <a:srgbClr val="A4A3A4"/>
          </p15:clr>
        </p15:guide>
        <p15:guide id="11" orient="horz" pos="228">
          <p15:clr>
            <a:srgbClr val="A4A3A4"/>
          </p15:clr>
        </p15:guide>
        <p15:guide id="12" orient="horz" pos="2288">
          <p15:clr>
            <a:srgbClr val="A4A3A4"/>
          </p15:clr>
        </p15:guide>
        <p15:guide id="13" pos="1632">
          <p15:clr>
            <a:srgbClr val="A4A3A4"/>
          </p15:clr>
        </p15:guide>
        <p15:guide id="14" pos="1824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hsjjuIvnMFVpNr84Rn9o5HUti3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>
      <p:cViewPr varScale="1">
        <p:scale>
          <a:sx n="161" d="100"/>
          <a:sy n="161" d="100"/>
        </p:scale>
        <p:origin x="552" y="200"/>
      </p:cViewPr>
      <p:guideLst>
        <p:guide orient="horz" pos="1008"/>
        <p:guide pos="1968"/>
        <p:guide orient="horz" pos="756"/>
        <p:guide pos="1728"/>
        <p:guide pos="2016"/>
        <p:guide orient="horz" pos="2244"/>
        <p:guide orient="horz" pos="948"/>
        <p:guide pos="1872"/>
        <p:guide pos="2544"/>
        <p:guide orient="horz" pos="2100"/>
        <p:guide orient="horz" pos="228"/>
        <p:guide orient="horz" pos="2288"/>
        <p:guide pos="1632"/>
        <p:guide pos="1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47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4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05865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3392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385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05962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/>
          <p:nvPr/>
        </p:nvSpPr>
        <p:spPr>
          <a:xfrm>
            <a:off x="3733800" y="4794706"/>
            <a:ext cx="208201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929292"/>
                </a:solidFill>
                <a:latin typeface="Inter"/>
                <a:ea typeface="Inter"/>
                <a:cs typeface="Inter"/>
                <a:sym typeface="Inter"/>
              </a:rPr>
              <a:t>Kaggle Winner Presentation Template</a:t>
            </a:r>
            <a:endParaRPr sz="800" b="0" i="0" u="none" strike="noStrike" cap="none">
              <a:solidFill>
                <a:srgbClr val="92929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" name="Google Shape;1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7109" y="4794706"/>
            <a:ext cx="557815" cy="21544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4"/>
          <p:cNvSpPr txBox="1">
            <a:spLocks noGrp="1"/>
          </p:cNvSpPr>
          <p:nvPr>
            <p:ph type="sldNum" idx="12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uge Chapter Head">
  <p:cSld name="Huge Chapter Head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5"/>
          <p:cNvSpPr txBox="1">
            <a:spLocks noGrp="1"/>
          </p:cNvSpPr>
          <p:nvPr>
            <p:ph type="title"/>
          </p:nvPr>
        </p:nvSpPr>
        <p:spPr>
          <a:xfrm>
            <a:off x="285750" y="2648619"/>
            <a:ext cx="7639050" cy="15022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211111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5" descr="bb_arrow.png"/>
          <p:cNvSpPr/>
          <p:nvPr/>
        </p:nvSpPr>
        <p:spPr>
          <a:xfrm flipH="1">
            <a:off x="8088630" y="3718467"/>
            <a:ext cx="201168" cy="1897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6"/>
          <p:cNvSpPr txBox="1">
            <a:spLocks noGrp="1"/>
          </p:cNvSpPr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body" idx="1"/>
          </p:nvPr>
        </p:nvSpPr>
        <p:spPr>
          <a:xfrm>
            <a:off x="857250" y="957262"/>
            <a:ext cx="7429500" cy="3583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26" descr="bb_arrow.png"/>
          <p:cNvSpPr/>
          <p:nvPr/>
        </p:nvSpPr>
        <p:spPr>
          <a:xfrm>
            <a:off x="563880" y="610649"/>
            <a:ext cx="201168" cy="1897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7"/>
          <p:cNvSpPr txBox="1">
            <a:spLocks noGrp="1"/>
          </p:cNvSpPr>
          <p:nvPr>
            <p:ph type="title"/>
          </p:nvPr>
        </p:nvSpPr>
        <p:spPr>
          <a:xfrm>
            <a:off x="722313" y="3305179"/>
            <a:ext cx="7772400" cy="10215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7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B8B8B"/>
              </a:buClr>
              <a:buSzPts val="2000"/>
              <a:buNone/>
              <a:defRPr sz="2000">
                <a:solidFill>
                  <a:srgbClr val="8B8B8B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B8B8B"/>
              </a:buClr>
              <a:buSzPts val="1800"/>
              <a:buNone/>
              <a:defRPr sz="1800">
                <a:solidFill>
                  <a:srgbClr val="8B8B8B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B8B8B"/>
              </a:buClr>
              <a:buSzPts val="1600"/>
              <a:buNone/>
              <a:defRPr sz="1600">
                <a:solidFill>
                  <a:srgbClr val="8B8B8B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27" descr="bb_arrow.png"/>
          <p:cNvSpPr/>
          <p:nvPr/>
        </p:nvSpPr>
        <p:spPr>
          <a:xfrm>
            <a:off x="463296" y="3461007"/>
            <a:ext cx="201168" cy="1897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8"/>
          <p:cNvSpPr txBox="1">
            <a:spLocks noGrp="1"/>
          </p:cNvSpPr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8"/>
          <p:cNvSpPr txBox="1">
            <a:spLocks noGrp="1"/>
          </p:cNvSpPr>
          <p:nvPr>
            <p:ph type="body" idx="1"/>
          </p:nvPr>
        </p:nvSpPr>
        <p:spPr>
          <a:xfrm>
            <a:off x="457200" y="1200154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body" idx="2"/>
          </p:nvPr>
        </p:nvSpPr>
        <p:spPr>
          <a:xfrm>
            <a:off x="4648200" y="1200154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4" name="Google Shape;34;p28" descr="bb_arrow.png"/>
          <p:cNvSpPr/>
          <p:nvPr/>
        </p:nvSpPr>
        <p:spPr>
          <a:xfrm>
            <a:off x="563880" y="610649"/>
            <a:ext cx="201168" cy="1897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9"/>
          <p:cNvSpPr txBox="1">
            <a:spLocks noGrp="1"/>
          </p:cNvSpPr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9"/>
          <p:cNvSpPr txBox="1">
            <a:spLocks noGrp="1"/>
          </p:cNvSpPr>
          <p:nvPr>
            <p:ph type="body" idx="1"/>
          </p:nvPr>
        </p:nvSpPr>
        <p:spPr>
          <a:xfrm>
            <a:off x="457200" y="965599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8" name="Google Shape;38;p29"/>
          <p:cNvSpPr txBox="1">
            <a:spLocks noGrp="1"/>
          </p:cNvSpPr>
          <p:nvPr>
            <p:ph type="body" idx="2"/>
          </p:nvPr>
        </p:nvSpPr>
        <p:spPr>
          <a:xfrm>
            <a:off x="457200" y="1445419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39" name="Google Shape;39;p29"/>
          <p:cNvSpPr txBox="1">
            <a:spLocks noGrp="1"/>
          </p:cNvSpPr>
          <p:nvPr>
            <p:ph type="body" idx="3"/>
          </p:nvPr>
        </p:nvSpPr>
        <p:spPr>
          <a:xfrm>
            <a:off x="4645031" y="965599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0" name="Google Shape;40;p29"/>
          <p:cNvSpPr txBox="1">
            <a:spLocks noGrp="1"/>
          </p:cNvSpPr>
          <p:nvPr>
            <p:ph type="body" idx="4"/>
          </p:nvPr>
        </p:nvSpPr>
        <p:spPr>
          <a:xfrm>
            <a:off x="4645031" y="1445419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1" name="Google Shape;41;p29" descr="bb_arrow.png"/>
          <p:cNvSpPr/>
          <p:nvPr/>
        </p:nvSpPr>
        <p:spPr>
          <a:xfrm>
            <a:off x="563880" y="610649"/>
            <a:ext cx="201168" cy="1897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 txBox="1">
            <a:spLocks noGrp="1"/>
          </p:cNvSpPr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 txBox="1">
            <a:spLocks noGrp="1"/>
          </p:cNvSpPr>
          <p:nvPr>
            <p:ph type="title"/>
          </p:nvPr>
        </p:nvSpPr>
        <p:spPr>
          <a:xfrm>
            <a:off x="704851" y="470395"/>
            <a:ext cx="2703516" cy="7832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1"/>
          <p:cNvSpPr txBox="1">
            <a:spLocks noGrp="1"/>
          </p:cNvSpPr>
          <p:nvPr>
            <p:ph type="body" idx="1"/>
          </p:nvPr>
        </p:nvSpPr>
        <p:spPr>
          <a:xfrm>
            <a:off x="3738756" y="470039"/>
            <a:ext cx="4593838" cy="3945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7" name="Google Shape;47;p31"/>
          <p:cNvSpPr txBox="1">
            <a:spLocks noGrp="1"/>
          </p:cNvSpPr>
          <p:nvPr>
            <p:ph type="body" idx="2"/>
          </p:nvPr>
        </p:nvSpPr>
        <p:spPr>
          <a:xfrm>
            <a:off x="704851" y="1254561"/>
            <a:ext cx="2703516" cy="3161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8" name="Google Shape;48;p31" descr="bb_arrow.png"/>
          <p:cNvSpPr/>
          <p:nvPr/>
        </p:nvSpPr>
        <p:spPr>
          <a:xfrm>
            <a:off x="425196" y="786102"/>
            <a:ext cx="201168" cy="1897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 noGrp="1"/>
          </p:cNvSpPr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2"/>
          <p:cNvSpPr txBox="1">
            <a:spLocks noGrp="1"/>
          </p:cNvSpPr>
          <p:nvPr>
            <p:ph type="body" idx="1"/>
          </p:nvPr>
        </p:nvSpPr>
        <p:spPr>
          <a:xfrm>
            <a:off x="857250" y="957262"/>
            <a:ext cx="7429500" cy="3583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mpetitions/physionet-ecg-image-digitizat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>
            <a:spLocks noGrp="1"/>
          </p:cNvSpPr>
          <p:nvPr>
            <p:ph type="sldNum" idx="12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75472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角丸四角形 17">
            <a:extLst>
              <a:ext uri="{FF2B5EF4-FFF2-40B4-BE49-F238E27FC236}">
                <a16:creationId xmlns:a16="http://schemas.microsoft.com/office/drawing/2014/main" id="{2134C7BD-EE63-97E0-6373-99F171AE8B98}"/>
              </a:ext>
            </a:extLst>
          </p:cNvPr>
          <p:cNvSpPr/>
          <p:nvPr/>
        </p:nvSpPr>
        <p:spPr>
          <a:xfrm>
            <a:off x="1675251" y="3897224"/>
            <a:ext cx="5338459" cy="799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2" name="Google Shape;92;p5"/>
          <p:cNvSpPr txBox="1">
            <a:spLocks noGrp="1"/>
          </p:cNvSpPr>
          <p:nvPr>
            <p:ph type="sldNum" idx="12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93" name="Google Shape;93;p5"/>
          <p:cNvSpPr/>
          <p:nvPr/>
        </p:nvSpPr>
        <p:spPr>
          <a:xfrm>
            <a:off x="274983" y="183874"/>
            <a:ext cx="5135217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ja-JP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PhysioNet</a:t>
            </a:r>
            <a:r>
              <a:rPr lang="en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Challenge</a:t>
            </a:r>
            <a:endParaRPr lang="ja-JP" altLang="en-US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cxnSp>
        <p:nvCxnSpPr>
          <p:cNvPr id="94" name="Google Shape;94;p5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w="25400" cap="flat" cmpd="sng">
            <a:solidFill>
              <a:srgbClr val="FAE04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Google Shape;93;p5">
            <a:extLst>
              <a:ext uri="{FF2B5EF4-FFF2-40B4-BE49-F238E27FC236}">
                <a16:creationId xmlns:a16="http://schemas.microsoft.com/office/drawing/2014/main" id="{920699FA-0471-0578-C26F-38C44F4D8514}"/>
              </a:ext>
            </a:extLst>
          </p:cNvPr>
          <p:cNvSpPr/>
          <p:nvPr/>
        </p:nvSpPr>
        <p:spPr>
          <a:xfrm>
            <a:off x="274982" y="648846"/>
            <a:ext cx="5135217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テーマ：心電図の画像データから時系列データへの変換</a:t>
            </a:r>
            <a:endParaRPr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pic>
        <p:nvPicPr>
          <p:cNvPr id="5" name="図 4" descr="パソコンの画面&#10;&#10;中程度の精度で自動的に生成された説明">
            <a:extLst>
              <a:ext uri="{FF2B5EF4-FFF2-40B4-BE49-F238E27FC236}">
                <a16:creationId xmlns:a16="http://schemas.microsoft.com/office/drawing/2014/main" id="{B92D6E3C-4D96-376C-111C-5D1870E76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456229" y="1099019"/>
            <a:ext cx="1970557" cy="2627409"/>
          </a:xfrm>
          <a:prstGeom prst="rect">
            <a:avLst/>
          </a:prstGeom>
        </p:spPr>
      </p:pic>
      <p:sp>
        <p:nvSpPr>
          <p:cNvPr id="6" name="Google Shape;93;p5">
            <a:extLst>
              <a:ext uri="{FF2B5EF4-FFF2-40B4-BE49-F238E27FC236}">
                <a16:creationId xmlns:a16="http://schemas.microsoft.com/office/drawing/2014/main" id="{91DC7CD2-383B-40F5-D5B9-233525FC5318}"/>
              </a:ext>
            </a:extLst>
          </p:cNvPr>
          <p:cNvSpPr/>
          <p:nvPr/>
        </p:nvSpPr>
        <p:spPr>
          <a:xfrm>
            <a:off x="2078066" y="1126184"/>
            <a:ext cx="72688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2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画像</a:t>
            </a:r>
            <a:endParaRPr sz="12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C5C47186-FED6-65EB-E079-74B8E378B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973" y="1403142"/>
            <a:ext cx="2627409" cy="2212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93;p5">
            <a:extLst>
              <a:ext uri="{FF2B5EF4-FFF2-40B4-BE49-F238E27FC236}">
                <a16:creationId xmlns:a16="http://schemas.microsoft.com/office/drawing/2014/main" id="{CEE6F3C9-275B-4939-0CE8-26391CC19474}"/>
              </a:ext>
            </a:extLst>
          </p:cNvPr>
          <p:cNvSpPr/>
          <p:nvPr/>
        </p:nvSpPr>
        <p:spPr>
          <a:xfrm>
            <a:off x="5895354" y="1150486"/>
            <a:ext cx="1236966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2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時系列データ</a:t>
            </a:r>
            <a:endParaRPr sz="12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9" name="Google Shape;93;p5">
            <a:extLst>
              <a:ext uri="{FF2B5EF4-FFF2-40B4-BE49-F238E27FC236}">
                <a16:creationId xmlns:a16="http://schemas.microsoft.com/office/drawing/2014/main" id="{C06A9C6B-4380-A646-DD1A-7C834F289EDB}"/>
              </a:ext>
            </a:extLst>
          </p:cNvPr>
          <p:cNvSpPr/>
          <p:nvPr/>
        </p:nvSpPr>
        <p:spPr>
          <a:xfrm>
            <a:off x="1638366" y="4165971"/>
            <a:ext cx="300944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200" b="1">
                <a:solidFill>
                  <a:schemeClr val="bg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シグナルノイズ比（</a:t>
            </a:r>
            <a:r>
              <a:rPr lang="en-US" altLang="ja-JP" sz="1200" b="1" dirty="0">
                <a:solidFill>
                  <a:schemeClr val="bg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SNR</a:t>
            </a:r>
            <a:r>
              <a:rPr lang="ja-JP" altLang="en-US" sz="1200" b="1">
                <a:solidFill>
                  <a:schemeClr val="bg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）</a:t>
            </a:r>
            <a:r>
              <a:rPr lang="en-US" altLang="ja-JP" sz="1200" b="1" dirty="0">
                <a:solidFill>
                  <a:schemeClr val="bg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=</a:t>
            </a:r>
            <a:endParaRPr sz="1200" b="1" dirty="0">
              <a:solidFill>
                <a:schemeClr val="bg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B6D46FF-88C8-BE67-A2E9-886EA24E2F07}"/>
                  </a:ext>
                </a:extLst>
              </p:cNvPr>
              <p:cNvSpPr txBox="1"/>
              <p:nvPr/>
            </p:nvSpPr>
            <p:spPr>
              <a:xfrm>
                <a:off x="4441347" y="4061643"/>
                <a:ext cx="2123081" cy="4760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ja-JP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kumimoji="1" lang="en-US" altLang="ja-JP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kumimoji="1" lang="en-US" altLang="ja-JP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ja-JP" altLang="en-US" b="1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信号強度</m:t>
                                  </m:r>
                                </m:e>
                                <m:sup>
                                  <m:r>
                                    <a:rPr kumimoji="1" lang="en-US" altLang="ja-JP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kumimoji="1" lang="en-US" altLang="ja-JP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kumimoji="1" lang="en-US" altLang="ja-JP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ja-JP" altLang="en-US" b="1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（信号強度</m:t>
                                  </m:r>
                                  <m:r>
                                    <a:rPr kumimoji="1" lang="en-US" altLang="ja-JP" b="1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kumimoji="1" lang="ja-JP" altLang="en-US" b="1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予測値）</m:t>
                                  </m:r>
                                </m:e>
                                <m:sup>
                                  <m:r>
                                    <a:rPr kumimoji="1" lang="en-US" altLang="ja-JP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kumimoji="1" lang="ja-JP" altLang="en-US" b="1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B6D46FF-88C8-BE67-A2E9-886EA24E2F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1347" y="4061643"/>
                <a:ext cx="2123081" cy="476028"/>
              </a:xfrm>
              <a:prstGeom prst="rect">
                <a:avLst/>
              </a:prstGeom>
              <a:blipFill>
                <a:blip r:embed="rId5"/>
                <a:stretch>
                  <a:fillRect l="-13690" t="-71795" r="-595" b="-11794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右矢印 11">
            <a:extLst>
              <a:ext uri="{FF2B5EF4-FFF2-40B4-BE49-F238E27FC236}">
                <a16:creationId xmlns:a16="http://schemas.microsoft.com/office/drawing/2014/main" id="{ED5F92C0-E981-B4AC-794C-4F6E004DA485}"/>
              </a:ext>
            </a:extLst>
          </p:cNvPr>
          <p:cNvSpPr/>
          <p:nvPr/>
        </p:nvSpPr>
        <p:spPr>
          <a:xfrm>
            <a:off x="4198289" y="2234317"/>
            <a:ext cx="548640" cy="337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Google Shape;93;p5">
            <a:extLst>
              <a:ext uri="{FF2B5EF4-FFF2-40B4-BE49-F238E27FC236}">
                <a16:creationId xmlns:a16="http://schemas.microsoft.com/office/drawing/2014/main" id="{7C294D9A-2BFB-B430-6CBA-9B463CA00AE1}"/>
              </a:ext>
            </a:extLst>
          </p:cNvPr>
          <p:cNvSpPr/>
          <p:nvPr/>
        </p:nvSpPr>
        <p:spPr>
          <a:xfrm>
            <a:off x="7754634" y="2275813"/>
            <a:ext cx="1236966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縦軸：</a:t>
            </a:r>
            <a:r>
              <a:rPr lang="en-US" altLang="ja-JP" sz="10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mv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横軸：時間</a:t>
            </a:r>
            <a:endParaRPr lang="en-US" altLang="ja-JP"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6" name="Google Shape;93;p5">
            <a:extLst>
              <a:ext uri="{FF2B5EF4-FFF2-40B4-BE49-F238E27FC236}">
                <a16:creationId xmlns:a16="http://schemas.microsoft.com/office/drawing/2014/main" id="{D0F5CC18-784E-91B3-0E9C-6D91E12400DF}"/>
              </a:ext>
            </a:extLst>
          </p:cNvPr>
          <p:cNvSpPr/>
          <p:nvPr/>
        </p:nvSpPr>
        <p:spPr>
          <a:xfrm>
            <a:off x="1624109" y="3398002"/>
            <a:ext cx="163479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2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標準</a:t>
            </a:r>
            <a:r>
              <a:rPr lang="en-US" altLang="ja-JP" sz="12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12</a:t>
            </a:r>
            <a:r>
              <a:rPr lang="ja-JP" altLang="en-US" sz="12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誘導心電図</a:t>
            </a:r>
            <a:endParaRPr sz="12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9" name="Google Shape;93;p5">
            <a:extLst>
              <a:ext uri="{FF2B5EF4-FFF2-40B4-BE49-F238E27FC236}">
                <a16:creationId xmlns:a16="http://schemas.microsoft.com/office/drawing/2014/main" id="{4CF6DF64-6828-7280-9263-B3B6400C86EA}"/>
              </a:ext>
            </a:extLst>
          </p:cNvPr>
          <p:cNvSpPr/>
          <p:nvPr/>
        </p:nvSpPr>
        <p:spPr>
          <a:xfrm>
            <a:off x="3876148" y="3748105"/>
            <a:ext cx="843495" cy="276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200" b="1">
                <a:solidFill>
                  <a:srgbClr val="00206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評価指標</a:t>
            </a:r>
            <a:endParaRPr sz="1200" b="1" dirty="0">
              <a:solidFill>
                <a:srgbClr val="00206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9128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>
            <a:spLocks noGrp="1"/>
          </p:cNvSpPr>
          <p:nvPr>
            <p:ph type="sldNum" idx="12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93" name="Google Shape;93;p5"/>
          <p:cNvSpPr/>
          <p:nvPr/>
        </p:nvSpPr>
        <p:spPr>
          <a:xfrm>
            <a:off x="274983" y="183874"/>
            <a:ext cx="5135217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ja-JP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PhysioNet</a:t>
            </a:r>
            <a:r>
              <a:rPr lang="en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Challenge</a:t>
            </a:r>
            <a:endParaRPr lang="ja-JP" altLang="en-US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cxnSp>
        <p:nvCxnSpPr>
          <p:cNvPr id="94" name="Google Shape;94;p5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w="25400" cap="flat" cmpd="sng">
            <a:solidFill>
              <a:srgbClr val="FAE04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Google Shape;93;p5">
            <a:extLst>
              <a:ext uri="{FF2B5EF4-FFF2-40B4-BE49-F238E27FC236}">
                <a16:creationId xmlns:a16="http://schemas.microsoft.com/office/drawing/2014/main" id="{920699FA-0471-0578-C26F-38C44F4D8514}"/>
              </a:ext>
            </a:extLst>
          </p:cNvPr>
          <p:cNvSpPr/>
          <p:nvPr/>
        </p:nvSpPr>
        <p:spPr>
          <a:xfrm>
            <a:off x="274982" y="648846"/>
            <a:ext cx="853506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PhysioNet</a:t>
            </a:r>
            <a:r>
              <a:rPr lang="en-US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Challenge : </a:t>
            </a: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2024年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にも開催。</a:t>
            </a:r>
            <a:r>
              <a:rPr lang="en-US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2025年はKaggleで開催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  <a:hlinkClick r:id="rId3"/>
              </a:rPr>
              <a:t>https://www.kaggle.com/competitions/physionet-ecg-image-digitization</a:t>
            </a:r>
            <a:endParaRPr lang="en-US"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2BC5C08-DBFA-8A1F-210F-B2073C0C62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1323567"/>
            <a:ext cx="5404899" cy="1086279"/>
          </a:xfrm>
          <a:prstGeom prst="rect">
            <a:avLst/>
          </a:prstGeom>
        </p:spPr>
      </p:pic>
      <p:graphicFrame>
        <p:nvGraphicFramePr>
          <p:cNvPr id="15" name="表 14">
            <a:extLst>
              <a:ext uri="{FF2B5EF4-FFF2-40B4-BE49-F238E27FC236}">
                <a16:creationId xmlns:a16="http://schemas.microsoft.com/office/drawing/2014/main" id="{1BB601A3-4187-E062-5C7E-52B9EF66AD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7444508"/>
              </p:ext>
            </p:extLst>
          </p:nvPr>
        </p:nvGraphicFramePr>
        <p:xfrm>
          <a:off x="934932" y="2944210"/>
          <a:ext cx="721516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2658">
                  <a:extLst>
                    <a:ext uri="{9D8B030D-6E8A-4147-A177-3AD203B41FA5}">
                      <a16:colId xmlns:a16="http://schemas.microsoft.com/office/drawing/2014/main" val="3461382119"/>
                    </a:ext>
                  </a:extLst>
                </a:gridCol>
                <a:gridCol w="775018">
                  <a:extLst>
                    <a:ext uri="{9D8B030D-6E8A-4147-A177-3AD203B41FA5}">
                      <a16:colId xmlns:a16="http://schemas.microsoft.com/office/drawing/2014/main" val="3994493177"/>
                    </a:ext>
                  </a:extLst>
                </a:gridCol>
                <a:gridCol w="1111568">
                  <a:extLst>
                    <a:ext uri="{9D8B030D-6E8A-4147-A177-3AD203B41FA5}">
                      <a16:colId xmlns:a16="http://schemas.microsoft.com/office/drawing/2014/main" val="1361909369"/>
                    </a:ext>
                  </a:extLst>
                </a:gridCol>
                <a:gridCol w="1625918">
                  <a:extLst>
                    <a:ext uri="{9D8B030D-6E8A-4147-A177-3AD203B41FA5}">
                      <a16:colId xmlns:a16="http://schemas.microsoft.com/office/drawing/2014/main" val="17949772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大会名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開催年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参加チーム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/>
                        <a:t>優勝スコア（</a:t>
                      </a:r>
                      <a:r>
                        <a:rPr kumimoji="1" lang="en-US" altLang="ja-JP" sz="1200" dirty="0"/>
                        <a:t>SNR</a:t>
                      </a:r>
                      <a:r>
                        <a:rPr kumimoji="1" lang="ja-JP" altLang="en-US" sz="1200"/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411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ja-JP" sz="1200" dirty="0">
                          <a:latin typeface="Hiragino Kaku Gothic Pro W3" panose="020B0300000000000000" pitchFamily="34" charset="-128"/>
                          <a:ea typeface="Hiragino Kaku Gothic Pro W3" panose="020B0300000000000000" pitchFamily="34" charset="-128"/>
                        </a:rPr>
                        <a:t>George B. Moody </a:t>
                      </a:r>
                      <a:r>
                        <a:rPr lang="en-US" altLang="ja-JP" sz="1200" dirty="0" err="1">
                          <a:latin typeface="Hiragino Kaku Gothic Pro W3" panose="020B0300000000000000" pitchFamily="34" charset="-128"/>
                          <a:ea typeface="Hiragino Kaku Gothic Pro W3" panose="020B0300000000000000" pitchFamily="34" charset="-128"/>
                        </a:rPr>
                        <a:t>PhysioNet</a:t>
                      </a:r>
                      <a:r>
                        <a:rPr lang="en-US" altLang="ja-JP" sz="1200" dirty="0">
                          <a:latin typeface="Hiragino Kaku Gothic Pro W3" panose="020B0300000000000000" pitchFamily="34" charset="-128"/>
                          <a:ea typeface="Hiragino Kaku Gothic Pro W3" panose="020B0300000000000000" pitchFamily="34" charset="-128"/>
                        </a:rPr>
                        <a:t> Challenge</a:t>
                      </a:r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2024</a:t>
                      </a:r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68</a:t>
                      </a:r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16.4</a:t>
                      </a:r>
                      <a:endParaRPr kumimoji="1" lang="ja-JP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1655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ja-JP" sz="1200" dirty="0" err="1">
                          <a:latin typeface="Hiragino Kaku Gothic Pro W3" panose="020B0300000000000000" pitchFamily="34" charset="-128"/>
                          <a:ea typeface="Hiragino Kaku Gothic Pro W3" panose="020B0300000000000000" pitchFamily="34" charset="-128"/>
                        </a:rPr>
                        <a:t>PhysioNet</a:t>
                      </a:r>
                      <a:r>
                        <a:rPr lang="en-US" altLang="ja-JP" sz="1200" dirty="0">
                          <a:latin typeface="Hiragino Kaku Gothic Pro W3" panose="020B0300000000000000" pitchFamily="34" charset="-128"/>
                          <a:ea typeface="Hiragino Kaku Gothic Pro W3" panose="020B0300000000000000" pitchFamily="34" charset="-128"/>
                        </a:rPr>
                        <a:t> - Digitization of ECG Images</a:t>
                      </a:r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2025</a:t>
                      </a:r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1428</a:t>
                      </a:r>
                      <a:endParaRPr kumimoji="1" lang="ja-JP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/>
                        <a:t>215.7</a:t>
                      </a:r>
                      <a:endParaRPr kumimoji="1" lang="ja-JP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853617"/>
                  </a:ext>
                </a:extLst>
              </a:tr>
            </a:tbl>
          </a:graphicData>
        </a:graphic>
      </p:graphicFrame>
      <p:sp>
        <p:nvSpPr>
          <p:cNvPr id="16" name="Google Shape;93;p5">
            <a:extLst>
              <a:ext uri="{FF2B5EF4-FFF2-40B4-BE49-F238E27FC236}">
                <a16:creationId xmlns:a16="http://schemas.microsoft.com/office/drawing/2014/main" id="{8EDF21AD-F7FE-6AA7-C9FA-6D66027F1E22}"/>
              </a:ext>
            </a:extLst>
          </p:cNvPr>
          <p:cNvSpPr/>
          <p:nvPr/>
        </p:nvSpPr>
        <p:spPr>
          <a:xfrm>
            <a:off x="4572000" y="4275991"/>
            <a:ext cx="3855057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※心疾患診断等の実利用には100以上のSNRが必要</a:t>
            </a:r>
            <a:endParaRPr sz="12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315A562-DB87-E617-06C2-2C0A4F830DE4}"/>
              </a:ext>
            </a:extLst>
          </p:cNvPr>
          <p:cNvSpPr txBox="1"/>
          <p:nvPr/>
        </p:nvSpPr>
        <p:spPr>
          <a:xfrm>
            <a:off x="274982" y="2410011"/>
            <a:ext cx="457200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期間：2025/10/22 – 2026/1/23</a:t>
            </a:r>
          </a:p>
        </p:txBody>
      </p:sp>
    </p:spTree>
    <p:extLst>
      <p:ext uri="{BB962C8B-B14F-4D97-AF65-F5344CB8AC3E}">
        <p14:creationId xmlns:p14="http://schemas.microsoft.com/office/powerpoint/2010/main" val="67743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>
            <a:spLocks noGrp="1"/>
          </p:cNvSpPr>
          <p:nvPr>
            <p:ph type="sldNum" idx="12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dirty="0"/>
          </a:p>
        </p:txBody>
      </p:sp>
      <p:sp>
        <p:nvSpPr>
          <p:cNvPr id="93" name="Google Shape;93;p5"/>
          <p:cNvSpPr/>
          <p:nvPr/>
        </p:nvSpPr>
        <p:spPr>
          <a:xfrm>
            <a:off x="274983" y="183874"/>
            <a:ext cx="5135217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データ</a:t>
            </a:r>
            <a:endParaRPr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cxnSp>
        <p:nvCxnSpPr>
          <p:cNvPr id="94" name="Google Shape;94;p5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w="25400" cap="flat" cmpd="sng">
            <a:solidFill>
              <a:srgbClr val="FAE04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93;p5">
            <a:extLst>
              <a:ext uri="{FF2B5EF4-FFF2-40B4-BE49-F238E27FC236}">
                <a16:creationId xmlns:a16="http://schemas.microsoft.com/office/drawing/2014/main" id="{25243079-0197-A3F7-931A-07C11EB59D9D}"/>
              </a:ext>
            </a:extLst>
          </p:cNvPr>
          <p:cNvSpPr/>
          <p:nvPr/>
        </p:nvSpPr>
        <p:spPr>
          <a:xfrm>
            <a:off x="274982" y="648846"/>
            <a:ext cx="513521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学習データ：977枚 x 9パターン（計8793枚）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テストデータ：1000枚（パターンの割合は非開示）</a:t>
            </a:r>
            <a:endParaRPr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1" name="Google Shape;93;p5">
            <a:extLst>
              <a:ext uri="{FF2B5EF4-FFF2-40B4-BE49-F238E27FC236}">
                <a16:creationId xmlns:a16="http://schemas.microsoft.com/office/drawing/2014/main" id="{B9AF3C45-D325-2998-4ED3-20D07C8153C7}"/>
              </a:ext>
            </a:extLst>
          </p:cNvPr>
          <p:cNvSpPr/>
          <p:nvPr/>
        </p:nvSpPr>
        <p:spPr>
          <a:xfrm>
            <a:off x="806266" y="2728133"/>
            <a:ext cx="84871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オリジナル</a:t>
            </a:r>
            <a:endParaRPr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2" name="Google Shape;93;p5">
            <a:extLst>
              <a:ext uri="{FF2B5EF4-FFF2-40B4-BE49-F238E27FC236}">
                <a16:creationId xmlns:a16="http://schemas.microsoft.com/office/drawing/2014/main" id="{4243D703-93FB-958B-3EAF-4B53D9C2B8E4}"/>
              </a:ext>
            </a:extLst>
          </p:cNvPr>
          <p:cNvSpPr/>
          <p:nvPr/>
        </p:nvSpPr>
        <p:spPr>
          <a:xfrm>
            <a:off x="2913123" y="2715142"/>
            <a:ext cx="102794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白黒スキャン</a:t>
            </a:r>
            <a:endParaRPr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3" name="Google Shape;93;p5">
            <a:extLst>
              <a:ext uri="{FF2B5EF4-FFF2-40B4-BE49-F238E27FC236}">
                <a16:creationId xmlns:a16="http://schemas.microsoft.com/office/drawing/2014/main" id="{1351CE09-358E-297F-1E60-E7B2E8272BBB}"/>
              </a:ext>
            </a:extLst>
          </p:cNvPr>
          <p:cNvSpPr/>
          <p:nvPr/>
        </p:nvSpPr>
        <p:spPr>
          <a:xfrm>
            <a:off x="5144340" y="2713957"/>
            <a:ext cx="854915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スマホ撮影</a:t>
            </a:r>
            <a:endParaRPr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4" name="Google Shape;93;p5">
            <a:extLst>
              <a:ext uri="{FF2B5EF4-FFF2-40B4-BE49-F238E27FC236}">
                <a16:creationId xmlns:a16="http://schemas.microsoft.com/office/drawing/2014/main" id="{A88E68FA-0105-29EC-A729-C47A94640551}"/>
              </a:ext>
            </a:extLst>
          </p:cNvPr>
          <p:cNvSpPr/>
          <p:nvPr/>
        </p:nvSpPr>
        <p:spPr>
          <a:xfrm>
            <a:off x="6975802" y="2701500"/>
            <a:ext cx="1688269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モニター投影+スマホ撮影</a:t>
            </a:r>
            <a:endParaRPr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5" name="Google Shape;93;p5">
            <a:extLst>
              <a:ext uri="{FF2B5EF4-FFF2-40B4-BE49-F238E27FC236}">
                <a16:creationId xmlns:a16="http://schemas.microsoft.com/office/drawing/2014/main" id="{88040F18-7BAD-F893-C96F-92A2DEE3D95C}"/>
              </a:ext>
            </a:extLst>
          </p:cNvPr>
          <p:cNvSpPr/>
          <p:nvPr/>
        </p:nvSpPr>
        <p:spPr>
          <a:xfrm>
            <a:off x="529928" y="4464510"/>
            <a:ext cx="1469743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物理劣化+スマホ撮影</a:t>
            </a:r>
            <a:endParaRPr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6" name="Google Shape;93;p5">
            <a:extLst>
              <a:ext uri="{FF2B5EF4-FFF2-40B4-BE49-F238E27FC236}">
                <a16:creationId xmlns:a16="http://schemas.microsoft.com/office/drawing/2014/main" id="{2C1A114E-19F8-C16F-3051-B89B5896A29A}"/>
              </a:ext>
            </a:extLst>
          </p:cNvPr>
          <p:cNvSpPr/>
          <p:nvPr/>
        </p:nvSpPr>
        <p:spPr>
          <a:xfrm>
            <a:off x="2538560" y="4460769"/>
            <a:ext cx="1856660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物理劣化+カビ+スマホ撮影</a:t>
            </a:r>
            <a:endParaRPr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7" name="Google Shape;93;p5">
            <a:extLst>
              <a:ext uri="{FF2B5EF4-FFF2-40B4-BE49-F238E27FC236}">
                <a16:creationId xmlns:a16="http://schemas.microsoft.com/office/drawing/2014/main" id="{DC8CDEFD-5EB8-36BC-D446-1510B46EB5BA}"/>
              </a:ext>
            </a:extLst>
          </p:cNvPr>
          <p:cNvSpPr/>
          <p:nvPr/>
        </p:nvSpPr>
        <p:spPr>
          <a:xfrm>
            <a:off x="4586364" y="4469913"/>
            <a:ext cx="2057399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物理劣化+カビ+カラースキャン</a:t>
            </a:r>
            <a:endParaRPr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8" name="Google Shape;93;p5">
            <a:extLst>
              <a:ext uri="{FF2B5EF4-FFF2-40B4-BE49-F238E27FC236}">
                <a16:creationId xmlns:a16="http://schemas.microsoft.com/office/drawing/2014/main" id="{F308AD2B-7B85-5BB9-6E72-48E1B5B2A209}"/>
              </a:ext>
            </a:extLst>
          </p:cNvPr>
          <p:cNvSpPr/>
          <p:nvPr/>
        </p:nvSpPr>
        <p:spPr>
          <a:xfrm>
            <a:off x="6949452" y="4469913"/>
            <a:ext cx="1920000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物理劣化+カビ+白黒スキャン</a:t>
            </a:r>
            <a:endParaRPr sz="10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0561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>
            <a:spLocks noGrp="1"/>
          </p:cNvSpPr>
          <p:nvPr>
            <p:ph type="sldNum" idx="12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93" name="Google Shape;93;p5"/>
          <p:cNvSpPr/>
          <p:nvPr/>
        </p:nvSpPr>
        <p:spPr>
          <a:xfrm>
            <a:off x="274983" y="183874"/>
            <a:ext cx="5135217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アプローチ</a:t>
            </a:r>
            <a:endParaRPr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cxnSp>
        <p:nvCxnSpPr>
          <p:cNvPr id="94" name="Google Shape;94;p5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w="25400" cap="flat" cmpd="sng">
            <a:solidFill>
              <a:srgbClr val="FAE04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585A5066-A09E-258D-BD56-D49C2FD50C92}"/>
              </a:ext>
            </a:extLst>
          </p:cNvPr>
          <p:cNvSpPr/>
          <p:nvPr/>
        </p:nvSpPr>
        <p:spPr>
          <a:xfrm>
            <a:off x="803745" y="1756839"/>
            <a:ext cx="1940118" cy="15982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回転補正</a:t>
            </a:r>
            <a:endParaRPr kumimoji="1" lang="en-US" altLang="ja-JP" dirty="0"/>
          </a:p>
          <a:p>
            <a:pPr algn="ctr"/>
            <a:r>
              <a:rPr kumimoji="1" lang="ja-JP" altLang="en-US"/>
              <a:t>ホモグラフィー変換</a:t>
            </a:r>
            <a:endParaRPr kumimoji="1" lang="en-US" altLang="ja-JP" dirty="0"/>
          </a:p>
        </p:txBody>
      </p:sp>
      <p:sp>
        <p:nvSpPr>
          <p:cNvPr id="5" name="Google Shape;93;p5">
            <a:extLst>
              <a:ext uri="{FF2B5EF4-FFF2-40B4-BE49-F238E27FC236}">
                <a16:creationId xmlns:a16="http://schemas.microsoft.com/office/drawing/2014/main" id="{44177193-24A4-C852-CDE4-183DE641D572}"/>
              </a:ext>
            </a:extLst>
          </p:cNvPr>
          <p:cNvSpPr/>
          <p:nvPr/>
        </p:nvSpPr>
        <p:spPr>
          <a:xfrm>
            <a:off x="1078396" y="1134718"/>
            <a:ext cx="15736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Stage1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荒い位置合わせ</a:t>
            </a:r>
            <a:endParaRPr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6" name="Google Shape;93;p5">
            <a:extLst>
              <a:ext uri="{FF2B5EF4-FFF2-40B4-BE49-F238E27FC236}">
                <a16:creationId xmlns:a16="http://schemas.microsoft.com/office/drawing/2014/main" id="{65836F20-5167-1178-1003-76BF585B90C3}"/>
              </a:ext>
            </a:extLst>
          </p:cNvPr>
          <p:cNvSpPr/>
          <p:nvPr/>
        </p:nvSpPr>
        <p:spPr>
          <a:xfrm>
            <a:off x="3746521" y="1134718"/>
            <a:ext cx="169528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Stage2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細かい位置合わせ</a:t>
            </a:r>
            <a:endParaRPr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2F4910D1-90F6-9DE8-FB4C-AC755681E620}"/>
              </a:ext>
            </a:extLst>
          </p:cNvPr>
          <p:cNvSpPr/>
          <p:nvPr/>
        </p:nvSpPr>
        <p:spPr>
          <a:xfrm>
            <a:off x="3624104" y="1764344"/>
            <a:ext cx="1940118" cy="15982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グリッド点検出</a:t>
            </a:r>
            <a:endParaRPr kumimoji="1" lang="en-US" altLang="ja-JP" dirty="0"/>
          </a:p>
          <a:p>
            <a:pPr algn="ctr"/>
            <a:r>
              <a:rPr kumimoji="1" lang="ja-JP" altLang="en-US"/>
              <a:t>グリッド正規化</a:t>
            </a:r>
            <a:endParaRPr kumimoji="1" lang="en-US" altLang="ja-JP" dirty="0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5F472452-A90E-4014-73A7-29B57F799217}"/>
              </a:ext>
            </a:extLst>
          </p:cNvPr>
          <p:cNvSpPr/>
          <p:nvPr/>
        </p:nvSpPr>
        <p:spPr>
          <a:xfrm>
            <a:off x="6444463" y="1751121"/>
            <a:ext cx="1940118" cy="15982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セグメンテーション</a:t>
            </a:r>
            <a:endParaRPr kumimoji="1" lang="en-US" altLang="ja-JP" dirty="0"/>
          </a:p>
          <a:p>
            <a:pPr algn="ctr"/>
            <a:r>
              <a:rPr kumimoji="1" lang="ja-JP" altLang="en-US"/>
              <a:t>後処理</a:t>
            </a:r>
            <a:endParaRPr kumimoji="1" lang="en-US" altLang="ja-JP" dirty="0"/>
          </a:p>
        </p:txBody>
      </p:sp>
      <p:sp>
        <p:nvSpPr>
          <p:cNvPr id="9" name="Google Shape;93;p5">
            <a:extLst>
              <a:ext uri="{FF2B5EF4-FFF2-40B4-BE49-F238E27FC236}">
                <a16:creationId xmlns:a16="http://schemas.microsoft.com/office/drawing/2014/main" id="{2E144CAA-D082-9B16-BABA-981885C8E4AA}"/>
              </a:ext>
            </a:extLst>
          </p:cNvPr>
          <p:cNvSpPr/>
          <p:nvPr/>
        </p:nvSpPr>
        <p:spPr>
          <a:xfrm>
            <a:off x="6578906" y="1134718"/>
            <a:ext cx="169528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Stage3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時系列抽出</a:t>
            </a:r>
            <a:endParaRPr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E5338406-3F14-6A20-BBAE-443E37FBA6A3}"/>
              </a:ext>
            </a:extLst>
          </p:cNvPr>
          <p:cNvSpPr/>
          <p:nvPr/>
        </p:nvSpPr>
        <p:spPr>
          <a:xfrm>
            <a:off x="2918807" y="2381510"/>
            <a:ext cx="548640" cy="337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右矢印 10">
            <a:extLst>
              <a:ext uri="{FF2B5EF4-FFF2-40B4-BE49-F238E27FC236}">
                <a16:creationId xmlns:a16="http://schemas.microsoft.com/office/drawing/2014/main" id="{F68004CB-B174-CC1D-5AD2-3DB273F54019}"/>
              </a:ext>
            </a:extLst>
          </p:cNvPr>
          <p:cNvSpPr/>
          <p:nvPr/>
        </p:nvSpPr>
        <p:spPr>
          <a:xfrm>
            <a:off x="5724753" y="2365033"/>
            <a:ext cx="548640" cy="337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左中かっこ 11">
            <a:extLst>
              <a:ext uri="{FF2B5EF4-FFF2-40B4-BE49-F238E27FC236}">
                <a16:creationId xmlns:a16="http://schemas.microsoft.com/office/drawing/2014/main" id="{CD9D4825-207F-F38E-FD2A-4CD4D39B73FE}"/>
              </a:ext>
            </a:extLst>
          </p:cNvPr>
          <p:cNvSpPr/>
          <p:nvPr/>
        </p:nvSpPr>
        <p:spPr>
          <a:xfrm rot="5400000" flipH="1">
            <a:off x="3071098" y="1365645"/>
            <a:ext cx="269518" cy="471673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Google Shape;93;p5">
            <a:extLst>
              <a:ext uri="{FF2B5EF4-FFF2-40B4-BE49-F238E27FC236}">
                <a16:creationId xmlns:a16="http://schemas.microsoft.com/office/drawing/2014/main" id="{2CCEE11A-B63B-C1A7-2006-6BC153DF4802}"/>
              </a:ext>
            </a:extLst>
          </p:cNvPr>
          <p:cNvSpPr/>
          <p:nvPr/>
        </p:nvSpPr>
        <p:spPr>
          <a:xfrm>
            <a:off x="1941909" y="3952223"/>
            <a:ext cx="2527895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画像レジストレーション</a:t>
            </a:r>
            <a:endParaRPr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4" name="左中かっこ 13">
            <a:extLst>
              <a:ext uri="{FF2B5EF4-FFF2-40B4-BE49-F238E27FC236}">
                <a16:creationId xmlns:a16="http://schemas.microsoft.com/office/drawing/2014/main" id="{F328698A-5AC5-BB75-D936-55B361DAD868}"/>
              </a:ext>
            </a:extLst>
          </p:cNvPr>
          <p:cNvSpPr/>
          <p:nvPr/>
        </p:nvSpPr>
        <p:spPr>
          <a:xfrm rot="5400000" flipH="1">
            <a:off x="7251322" y="2719779"/>
            <a:ext cx="269504" cy="199701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Google Shape;93;p5">
            <a:extLst>
              <a:ext uri="{FF2B5EF4-FFF2-40B4-BE49-F238E27FC236}">
                <a16:creationId xmlns:a16="http://schemas.microsoft.com/office/drawing/2014/main" id="{12125A5A-C85B-DA8D-70B2-57BA0A5F0AE4}"/>
              </a:ext>
            </a:extLst>
          </p:cNvPr>
          <p:cNvSpPr/>
          <p:nvPr/>
        </p:nvSpPr>
        <p:spPr>
          <a:xfrm>
            <a:off x="6149558" y="3952223"/>
            <a:ext cx="2527895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セグメンテーション</a:t>
            </a:r>
            <a:endParaRPr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aggle">
  <a:themeElements>
    <a:clrScheme name="Custom 1">
      <a:dk1>
        <a:srgbClr val="262626"/>
      </a:dk1>
      <a:lt1>
        <a:srgbClr val="FFFFFF"/>
      </a:lt1>
      <a:dk2>
        <a:srgbClr val="595959"/>
      </a:dk2>
      <a:lt2>
        <a:srgbClr val="FFFFFF"/>
      </a:lt2>
      <a:accent1>
        <a:srgbClr val="20BEFF"/>
      </a:accent1>
      <a:accent2>
        <a:srgbClr val="FF9953"/>
      </a:accent2>
      <a:accent3>
        <a:srgbClr val="FF1379"/>
      </a:accent3>
      <a:accent4>
        <a:srgbClr val="FFE113"/>
      </a:accent4>
      <a:accent5>
        <a:srgbClr val="0580B2"/>
      </a:accent5>
      <a:accent6>
        <a:srgbClr val="05DE89"/>
      </a:accent6>
      <a:hlink>
        <a:srgbClr val="20BEFF"/>
      </a:hlink>
      <a:folHlink>
        <a:srgbClr val="0580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10096</TotalTime>
  <Words>184</Words>
  <Application>Microsoft Macintosh PowerPoint</Application>
  <PresentationFormat>画面に合わせる (16:9)</PresentationFormat>
  <Paragraphs>63</Paragraphs>
  <Slides>5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3" baseType="lpstr">
      <vt:lpstr>Inter</vt:lpstr>
      <vt:lpstr>Arial Narrow</vt:lpstr>
      <vt:lpstr>Cambria Math</vt:lpstr>
      <vt:lpstr>Calibri</vt:lpstr>
      <vt:lpstr>Verdana</vt:lpstr>
      <vt:lpstr>Hiragino Kaku Gothic Pro W3</vt:lpstr>
      <vt:lpstr>Arial</vt:lpstr>
      <vt:lpstr>Kaggle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Kaggle Winner Presentation Template</dc:title>
  <dc:creator>Chris</dc:creator>
  <cp:lastModifiedBy>隆史 染谷</cp:lastModifiedBy>
  <cp:revision>11</cp:revision>
  <dcterms:created xsi:type="dcterms:W3CDTF">2012-07-01T20:21:58Z</dcterms:created>
  <dcterms:modified xsi:type="dcterms:W3CDTF">2026-02-08T16:19:48Z</dcterms:modified>
</cp:coreProperties>
</file>